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Nuni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Nunito-bold.fntdata"/><Relationship Id="rId27" Type="http://schemas.openxmlformats.org/officeDocument/2006/relationships/font" Target="fonts/Nuni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Nuni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t>
            </a:r>
            <a:r>
              <a:rPr lang="en"/>
              <a:t>ello everyone! We are team 6, </a:t>
            </a:r>
            <a:r>
              <a:rPr lang="en">
                <a:solidFill>
                  <a:schemeClr val="dk1"/>
                </a:solidFill>
              </a:rPr>
              <a:t> I am Amy Zhou. my Teammates is Jaden.  </a:t>
            </a:r>
            <a:endParaRPr>
              <a:solidFill>
                <a:schemeClr val="dk1"/>
              </a:solidFill>
            </a:endParaRPr>
          </a:p>
          <a:p>
            <a:pPr indent="0" lvl="0" marL="0" rtl="0" algn="l">
              <a:spcBef>
                <a:spcPts val="0"/>
              </a:spcBef>
              <a:spcAft>
                <a:spcPts val="0"/>
              </a:spcAft>
              <a:buNone/>
            </a:pPr>
            <a:r>
              <a:rPr lang="en"/>
              <a:t>Today, our team are excited to share our project goals and business </a:t>
            </a:r>
            <a:r>
              <a:rPr lang="en"/>
              <a:t>insights</a:t>
            </a:r>
            <a:r>
              <a:rPr lang="en"/>
              <a:t> we found based on Google Maps restaurant reviews dataset.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1cf638c4f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1cf638c4f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word cloud summarizes the most common words from customer reviews. Words like 'place,' 'good,' 'taste,' 'food,' and 'delicious' dominate, reflecting positive dining experiences. On the other hand, terms like 'bad' and 'expensive' also appear, highlighting areas of dissatisfaction. This visual helps us quickly identify the key words </a:t>
            </a:r>
            <a:endParaRPr/>
          </a:p>
          <a:p>
            <a:pPr indent="0" lvl="0" marL="0" rtl="0" algn="l">
              <a:spcBef>
                <a:spcPts val="0"/>
              </a:spcBef>
              <a:spcAft>
                <a:spcPts val="0"/>
              </a:spcAft>
              <a:buNone/>
            </a:pPr>
            <a:r>
              <a:rPr lang="en"/>
              <a:t>customers talk about, giving us valuable insights into what they value and what needs improvement.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20d3efd713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20d3efd713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chart represents the sentiment distribution of restaurant reviews, As we can see, the majority of reviews fall into the positive category, indicating that most customers</a:t>
            </a:r>
            <a:endParaRPr/>
          </a:p>
          <a:p>
            <a:pPr indent="0" lvl="0" marL="0" rtl="0" algn="l">
              <a:spcBef>
                <a:spcPts val="0"/>
              </a:spcBef>
              <a:spcAft>
                <a:spcPts val="0"/>
              </a:spcAft>
              <a:buNone/>
            </a:pPr>
            <a:r>
              <a:rPr lang="en"/>
              <a:t>had a good experience. Negative and neutral sentiments are significantly smaller, but they still provide valuable insights into areas that need improvement.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20d3efd71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20d3efd71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In this step, we conducted sentiment analysis to uncover the customers‘ emotional behind reviews. The results helped us identify key keywords associated with both positive and negative sentiments.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On the left, we see the most frequent keywords in </a:t>
            </a:r>
            <a:r>
              <a:rPr b="1" lang="en">
                <a:solidFill>
                  <a:schemeClr val="dk1"/>
                </a:solidFill>
              </a:rPr>
              <a:t>positive reviews</a:t>
            </a:r>
            <a:r>
              <a:rPr lang="en">
                <a:solidFill>
                  <a:schemeClr val="dk1"/>
                </a:solidFill>
              </a:rPr>
              <a:t>. Words like 'good,' 'place,' and 'delicious' dominate, indicating that customers value the quality of food, the restaurant atmosphere, and overall positive dining experiences. On the right, we have keywords from </a:t>
            </a:r>
            <a:r>
              <a:rPr b="1" lang="en">
                <a:solidFill>
                  <a:schemeClr val="dk1"/>
                </a:solidFill>
              </a:rPr>
              <a:t>negative reviews</a:t>
            </a:r>
            <a:r>
              <a:rPr lang="en">
                <a:solidFill>
                  <a:schemeClr val="dk1"/>
                </a:solidFill>
              </a:rPr>
              <a:t>. Words like 'service,' 'bad,' and 'taste' stand out, pointing out issues with customer service, unmet expectations, and dissatisfaction with the overall experience. Other terms like 'price' and 'waiter' highlight specific complaints about value for money and interactions with staff.</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These insights show that positive reviews focus more on the overall experience, while negative reviews often reflected specific issues, particularly around service and expectations. Addressing these issues provides a clear opportunity for restaurants to improve customer satisfaction and ratings in the future.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1cf638c4f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1cf638c4f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Here, we analyze the relationship between star ratings and sentiment scores. On the left, the scatterplot shows a clear positive correlation—higher ratings generally have higher sentiment scores. On the right, the boxplot highlights the distribution of sentiment scores by rating. As expected, 5-star ratings have the highest sentiment scores, while lower ratings tend to cluster around negative or neutral sentiment. This finding helps confirm that sentiment analysis aligns well with customer feedback, providing a deeper understanding of rating patterns.</a:t>
            </a:r>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20d3efd713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20d3efd713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 used two approaches for topic modeling, both of which generated five topics. The classification results indicate that </a:t>
            </a:r>
            <a:r>
              <a:rPr b="1" lang="en">
                <a:solidFill>
                  <a:schemeClr val="dk1"/>
                </a:solidFill>
              </a:rPr>
              <a:t>LDA</a:t>
            </a:r>
            <a:r>
              <a:rPr lang="en">
                <a:solidFill>
                  <a:schemeClr val="dk1"/>
                </a:solidFill>
              </a:rPr>
              <a:t> tends to summarize "core areas of customer experience," such as "service" and "food quality," while </a:t>
            </a:r>
            <a:r>
              <a:rPr b="1" lang="en">
                <a:solidFill>
                  <a:schemeClr val="dk1"/>
                </a:solidFill>
              </a:rPr>
              <a:t>NMF</a:t>
            </a:r>
            <a:r>
              <a:rPr lang="en">
                <a:solidFill>
                  <a:schemeClr val="dk1"/>
                </a:solidFill>
              </a:rPr>
              <a:t> is more likely to capture "specific feedback," such as "wait staff efficiency" or "restaurant menu”.</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20d3efd713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20d3efd713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Here, we are compared the topic distributions generated by LDA and NMF models.</a:t>
            </a:r>
            <a:endParaRPr/>
          </a:p>
          <a:p>
            <a:pPr indent="0" lvl="0" marL="0" rtl="0" algn="l">
              <a:lnSpc>
                <a:spcPct val="115000"/>
              </a:lnSpc>
              <a:spcBef>
                <a:spcPts val="1200"/>
              </a:spcBef>
              <a:spcAft>
                <a:spcPts val="0"/>
              </a:spcAft>
              <a:buNone/>
            </a:pPr>
            <a:r>
              <a:rPr lang="en"/>
              <a:t>On the left, we see the LDA topic distribution, which shows a more balanced spread across all five topics, with Topic 0 having the highest number of reviews. </a:t>
            </a:r>
            <a:endParaRPr/>
          </a:p>
          <a:p>
            <a:pPr indent="0" lvl="0" marL="0" rtl="0" algn="l">
              <a:lnSpc>
                <a:spcPct val="115000"/>
              </a:lnSpc>
              <a:spcBef>
                <a:spcPts val="1200"/>
              </a:spcBef>
              <a:spcAft>
                <a:spcPts val="0"/>
              </a:spcAft>
              <a:buClr>
                <a:schemeClr val="dk1"/>
              </a:buClr>
              <a:buSzPts val="1100"/>
              <a:buFont typeface="Arial"/>
              <a:buNone/>
            </a:pPr>
            <a:r>
              <a:rPr lang="en"/>
              <a:t>This suggests that LDA clusters reviews evenly around broad themes.</a:t>
            </a:r>
            <a:endParaRPr/>
          </a:p>
          <a:p>
            <a:pPr indent="0" lvl="0" marL="0" rtl="0" algn="l">
              <a:lnSpc>
                <a:spcPct val="115000"/>
              </a:lnSpc>
              <a:spcBef>
                <a:spcPts val="1200"/>
              </a:spcBef>
              <a:spcAft>
                <a:spcPts val="0"/>
              </a:spcAft>
              <a:buClr>
                <a:schemeClr val="dk1"/>
              </a:buClr>
              <a:buSzPts val="1100"/>
              <a:buFont typeface="Arial"/>
              <a:buNone/>
            </a:pPr>
            <a:r>
              <a:rPr lang="en"/>
              <a:t>On the right, the NMF topic distribution indicates a higher concentration in Topics 3 and 4. This implies that NMF tends to focus on specific aspects or feedback clusters.</a:t>
            </a:r>
            <a:endParaRPr/>
          </a:p>
          <a:p>
            <a:pPr indent="0" lvl="0" marL="0" rtl="0" algn="l">
              <a:lnSpc>
                <a:spcPct val="115000"/>
              </a:lnSpc>
              <a:spcBef>
                <a:spcPts val="1200"/>
              </a:spcBef>
              <a:spcAft>
                <a:spcPts val="0"/>
              </a:spcAft>
              <a:buClr>
                <a:schemeClr val="dk1"/>
              </a:buClr>
              <a:buSzPts val="1100"/>
              <a:buFont typeface="Arial"/>
              <a:buNone/>
            </a:pPr>
            <a:r>
              <a:rPr lang="en"/>
              <a:t>This comparison highlights how different models group the data. LDA is effective for identifying broad themes like customer experience, while NMF provides more insights into specific feedback areas. Businesses can choose the model based on whether they need high-level themes or actionable, detailed insights."</a:t>
            </a:r>
            <a:endParaRPr/>
          </a:p>
          <a:p>
            <a:pPr indent="0" lvl="0" marL="0" rtl="0" algn="l">
              <a:spcBef>
                <a:spcPts val="12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20d3efd71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20d3efd71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First, we recommend focusing on keywords. By identifying the most common positive and negative words in reviews, businesses can strengthen what works well and improve areas of concern."</a:t>
            </a:r>
            <a:endParaRPr/>
          </a:p>
          <a:p>
            <a:pPr indent="0" lvl="0" marL="0" rtl="0" algn="l">
              <a:spcBef>
                <a:spcPts val="0"/>
              </a:spcBef>
              <a:spcAft>
                <a:spcPts val="0"/>
              </a:spcAft>
              <a:buClr>
                <a:schemeClr val="dk1"/>
              </a:buClr>
              <a:buSzPts val="1100"/>
              <a:buFont typeface="Arial"/>
              <a:buNone/>
            </a:pPr>
            <a:r>
              <a:rPr lang="en"/>
              <a:t>Second, we found that sentiment scores are highly correlated with review ratings. Businesses can use this to prioritize addressing customer pain points highlighted in negative feedback."</a:t>
            </a:r>
            <a:endParaRPr/>
          </a:p>
          <a:p>
            <a:pPr indent="0" lvl="0" marL="0" rtl="0" algn="l">
              <a:spcBef>
                <a:spcPts val="0"/>
              </a:spcBef>
              <a:spcAft>
                <a:spcPts val="0"/>
              </a:spcAft>
              <a:buClr>
                <a:schemeClr val="dk1"/>
              </a:buClr>
              <a:buSzPts val="1100"/>
              <a:buFont typeface="Arial"/>
              <a:buNone/>
            </a:pPr>
            <a:r>
              <a:rPr lang="en"/>
              <a:t>Third, LDA is useful for strategic, high-level improvements. It helps identify overarching themes like service quality or overall experience."</a:t>
            </a:r>
            <a:endParaRPr/>
          </a:p>
          <a:p>
            <a:pPr indent="0" lvl="0" marL="0" rtl="0" algn="l">
              <a:spcBef>
                <a:spcPts val="0"/>
              </a:spcBef>
              <a:spcAft>
                <a:spcPts val="0"/>
              </a:spcAft>
              <a:buClr>
                <a:schemeClr val="dk1"/>
              </a:buClr>
              <a:buSzPts val="1100"/>
              <a:buFont typeface="Arial"/>
              <a:buNone/>
            </a:pPr>
            <a:r>
              <a:rPr lang="en"/>
              <a:t>Next, NMF is great for targeted actions. It provides specific feedback, such as issues with staff efficiency or restaurant ambiance, allowing businesses to implement precise changes."</a:t>
            </a:r>
            <a:endParaRPr/>
          </a:p>
          <a:p>
            <a:pPr indent="0" lvl="0" marL="0" rtl="0" algn="l">
              <a:spcBef>
                <a:spcPts val="0"/>
              </a:spcBef>
              <a:spcAft>
                <a:spcPts val="0"/>
              </a:spcAft>
              <a:buClr>
                <a:schemeClr val="dk1"/>
              </a:buClr>
              <a:buSzPts val="1100"/>
              <a:buFont typeface="Arial"/>
              <a:buNone/>
            </a:pPr>
            <a:r>
              <a:rPr lang="en"/>
              <a:t>Lastly, we suggest testing both approaches. Businesses can analyze their impact on metrics like customer satisfaction or revenue growth to refine their strategy over time.</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20e18fa3d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20e18fa3d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20e18fa3d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20e18fa3d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20d3efd71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20d3efd71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20d3efd71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20d3efd71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Let me start by asking a quick question: How many of you use online reviews and ratings to decide where to eat especially in a new city? Please raise your hand!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Looks like many of us do this way! That’s exactly the problem we tackled—understanding restaurant trends and improving customer experiences by leveraging NLP techniques. Let's dive in!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20d3efd713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20d3efd713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20d3efd713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20d3efd713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20d3efd71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20d3efd71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1200"/>
              </a:spcBef>
              <a:spcAft>
                <a:spcPts val="0"/>
              </a:spcAft>
              <a:buClr>
                <a:schemeClr val="dk1"/>
              </a:buClr>
              <a:buSzPts val="1100"/>
              <a:buFont typeface="Arial"/>
              <a:buNone/>
            </a:pPr>
            <a:r>
              <a:rPr lang="en" sz="1000">
                <a:solidFill>
                  <a:schemeClr val="dk1"/>
                </a:solidFill>
              </a:rPr>
              <a:t>To give the class a clear picture of our project,  </a:t>
            </a:r>
            <a:r>
              <a:rPr lang="en" sz="1000">
                <a:solidFill>
                  <a:schemeClr val="dk1"/>
                </a:solidFill>
              </a:rPr>
              <a:t>walk through the framework we used. Our project is divided into four key parts:</a:t>
            </a:r>
            <a:endParaRPr sz="1000">
              <a:solidFill>
                <a:schemeClr val="dk1"/>
              </a:solidFill>
            </a:endParaRPr>
          </a:p>
          <a:p>
            <a:pPr indent="-292100" lvl="0" marL="457200" rtl="0" algn="l">
              <a:lnSpc>
                <a:spcPct val="100000"/>
              </a:lnSpc>
              <a:spcBef>
                <a:spcPts val="1200"/>
              </a:spcBef>
              <a:spcAft>
                <a:spcPts val="0"/>
              </a:spcAft>
              <a:buClr>
                <a:schemeClr val="dk1"/>
              </a:buClr>
              <a:buSzPts val="1000"/>
              <a:buAutoNum type="arabicPeriod"/>
            </a:pPr>
            <a:r>
              <a:rPr b="1" lang="en" sz="1000">
                <a:solidFill>
                  <a:schemeClr val="dk1"/>
                </a:solidFill>
              </a:rPr>
              <a:t>Ideation</a:t>
            </a:r>
            <a:r>
              <a:rPr lang="en" sz="1000">
                <a:solidFill>
                  <a:schemeClr val="dk1"/>
                </a:solidFill>
              </a:rPr>
              <a:t>: We started by identifying the problem—understanding customer reviews on Google Maps—and how NLP could provide deeper insights beyond ratings.</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b="1" lang="en" sz="1000">
                <a:solidFill>
                  <a:schemeClr val="dk1"/>
                </a:solidFill>
              </a:rPr>
              <a:t>EDA (Exploratory Data Analysis)</a:t>
            </a:r>
            <a:r>
              <a:rPr lang="en" sz="1000">
                <a:solidFill>
                  <a:schemeClr val="dk1"/>
                </a:solidFill>
              </a:rPr>
              <a:t>: In this step, we cleaned the data, identified patterns, and prepared it for further analysis. This ensured the quality and relevance of our findings.</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b="1" lang="en" sz="1000">
                <a:solidFill>
                  <a:schemeClr val="dk1"/>
                </a:solidFill>
              </a:rPr>
              <a:t>Execution of Ideas in Three Dimensions</a:t>
            </a:r>
            <a:r>
              <a:rPr lang="en" sz="1000">
                <a:solidFill>
                  <a:schemeClr val="dk1"/>
                </a:solidFill>
              </a:rPr>
              <a:t>:</a:t>
            </a:r>
            <a:endParaRPr sz="1000">
              <a:solidFill>
                <a:schemeClr val="dk1"/>
              </a:solidFill>
            </a:endParaRPr>
          </a:p>
          <a:p>
            <a:pPr indent="-292100" lvl="1" marL="914400" rtl="0" algn="l">
              <a:lnSpc>
                <a:spcPct val="100000"/>
              </a:lnSpc>
              <a:spcBef>
                <a:spcPts val="0"/>
              </a:spcBef>
              <a:spcAft>
                <a:spcPts val="0"/>
              </a:spcAft>
              <a:buClr>
                <a:schemeClr val="dk1"/>
              </a:buClr>
              <a:buSzPts val="1000"/>
              <a:buChar char="○"/>
            </a:pPr>
            <a:r>
              <a:rPr b="1" lang="en" sz="1000">
                <a:solidFill>
                  <a:schemeClr val="dk1"/>
                </a:solidFill>
              </a:rPr>
              <a:t>Sentiment Analysis</a:t>
            </a:r>
            <a:r>
              <a:rPr lang="en" sz="1000">
                <a:solidFill>
                  <a:schemeClr val="dk1"/>
                </a:solidFill>
              </a:rPr>
              <a:t>: We analyzed the emotions and sentiments in customer reviews to understand what drives satisfaction or dissatisfaction.</a:t>
            </a:r>
            <a:endParaRPr sz="1000">
              <a:solidFill>
                <a:schemeClr val="dk1"/>
              </a:solidFill>
            </a:endParaRPr>
          </a:p>
          <a:p>
            <a:pPr indent="-292100" lvl="1" marL="914400" rtl="0" algn="l">
              <a:lnSpc>
                <a:spcPct val="100000"/>
              </a:lnSpc>
              <a:spcBef>
                <a:spcPts val="0"/>
              </a:spcBef>
              <a:spcAft>
                <a:spcPts val="0"/>
              </a:spcAft>
              <a:buClr>
                <a:schemeClr val="dk1"/>
              </a:buClr>
              <a:buSzPts val="1000"/>
              <a:buChar char="○"/>
            </a:pPr>
            <a:r>
              <a:rPr b="1" lang="en" sz="1000">
                <a:solidFill>
                  <a:schemeClr val="dk1"/>
                </a:solidFill>
              </a:rPr>
              <a:t>Topic Modeling</a:t>
            </a:r>
            <a:r>
              <a:rPr lang="en" sz="1000">
                <a:solidFill>
                  <a:schemeClr val="dk1"/>
                </a:solidFill>
              </a:rPr>
              <a:t>: We extracted recurring themes in reviews to uncover what aspects customers frequently discuss.</a:t>
            </a:r>
            <a:endParaRPr sz="1000">
              <a:solidFill>
                <a:schemeClr val="dk1"/>
              </a:solidFill>
            </a:endParaRPr>
          </a:p>
          <a:p>
            <a:pPr indent="-292100" lvl="1" marL="914400" rtl="0" algn="l">
              <a:lnSpc>
                <a:spcPct val="100000"/>
              </a:lnSpc>
              <a:spcBef>
                <a:spcPts val="0"/>
              </a:spcBef>
              <a:spcAft>
                <a:spcPts val="0"/>
              </a:spcAft>
              <a:buClr>
                <a:schemeClr val="dk1"/>
              </a:buClr>
              <a:buSzPts val="1000"/>
              <a:buChar char="○"/>
            </a:pPr>
            <a:r>
              <a:rPr b="1" lang="en" sz="1000">
                <a:solidFill>
                  <a:schemeClr val="dk1"/>
                </a:solidFill>
              </a:rPr>
              <a:t>Predictive Modeling</a:t>
            </a:r>
            <a:r>
              <a:rPr lang="en" sz="1000">
                <a:solidFill>
                  <a:schemeClr val="dk1"/>
                </a:solidFill>
              </a:rPr>
              <a:t>: Finally, we built a model to predict how addressing negative feedback could improve ratings.</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b="1" lang="en" sz="1000">
                <a:solidFill>
                  <a:schemeClr val="dk1"/>
                </a:solidFill>
              </a:rPr>
              <a:t>Insights and Recommendations</a:t>
            </a:r>
            <a:r>
              <a:rPr lang="en" sz="1000">
                <a:solidFill>
                  <a:schemeClr val="dk1"/>
                </a:solidFill>
              </a:rPr>
              <a:t>: Based on our analysis, we provided actionable insights for restaurants to improve their ratings and customer satisfaction.</a:t>
            </a:r>
            <a:endParaRPr sz="1000">
              <a:solidFill>
                <a:schemeClr val="dk1"/>
              </a:solidFill>
            </a:endParaRPr>
          </a:p>
          <a:p>
            <a:pPr indent="0" lvl="0" marL="0" rtl="0" algn="l">
              <a:lnSpc>
                <a:spcPct val="100000"/>
              </a:lnSpc>
              <a:spcBef>
                <a:spcPts val="1200"/>
              </a:spcBef>
              <a:spcAft>
                <a:spcPts val="0"/>
              </a:spcAft>
              <a:buNone/>
            </a:pPr>
            <a:r>
              <a:rPr lang="en" sz="1000">
                <a:solidFill>
                  <a:schemeClr val="dk1"/>
                </a:solidFill>
              </a:rPr>
              <a:t>This framework allowed us to approach the project systematically, combining data-driven analysis with practical recommendations.</a:t>
            </a:r>
            <a:endParaRPr sz="1000">
              <a:solidFill>
                <a:schemeClr val="dk1"/>
              </a:solidFill>
            </a:endParaRPr>
          </a:p>
          <a:p>
            <a:pPr indent="0" lvl="0" marL="0" rtl="0" algn="l">
              <a:lnSpc>
                <a:spcPct val="100000"/>
              </a:lnSpc>
              <a:spcBef>
                <a:spcPts val="1200"/>
              </a:spcBef>
              <a:spcAft>
                <a:spcPts val="0"/>
              </a:spcAft>
              <a:buNone/>
            </a:pPr>
            <a:r>
              <a:t/>
            </a:r>
            <a:endParaRPr sz="10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20d3efd71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20d3efd71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 we identified is simple but significant. Google Maps reviews are rich in customer feedback, but they are unstructured and overwhelming to analyze manually for </a:t>
            </a:r>
            <a:r>
              <a:rPr lang="en"/>
              <a:t>restaurant</a:t>
            </a:r>
            <a:r>
              <a:rPr lang="en"/>
              <a:t> business. Restaurants often don’t fully understand what drives their ratings—positive or negative. And what factors have influenced their ratings.  Our team goal is to extract meaningful insights from these reviews to help restaurants improve their services, ratings, and customer satisfaction.</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Why is this important? Reviews are not just words—they directly impact a restaurant’s reputation and revenue. Studies show that higher ratings attract more customers and boost sales. By analyzing reviews, we can help restaurants identify customer needs, address common complaints, and ultimately improve their online presence and profitability. This work matters because it bridges customer opinions and business success.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1cf638c4f7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1cf638c4f7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t>
            </a:r>
            <a:r>
              <a:rPr lang="en"/>
              <a:t>project is perfectly aligned with NLP. Reviews are unstructured text, and NLP techniques allow us to process and analyze this data at scale. From sentiment analysis to topic modeling, NLP gives us the tools to uncover patterns, identify trends, and generate actionable insights. This project demonstrates the power of NLP in solving real-world business challenges, especially in the competitive restaurant industry.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20d3efd71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20d3efd71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Enumerable: rating and rating_category.  We have 6 variables in this dataset. We primary focused on text and rating variables analysis.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20e18fa3db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20e18fa3d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done these data </a:t>
            </a:r>
            <a:r>
              <a:rPr lang="en"/>
              <a:t>cleaning steps</a:t>
            </a:r>
            <a:r>
              <a:rPr lang="en"/>
              <a:t>, the dataset is ready to put in our model.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20d3efd713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20d3efd713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Key Observations: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"Most of the ratings are positive, with many reviews being 4 or 5 stars."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"5-star ratings are the most common, followed by 4-star ratings. This means most customers had a good experience."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"However, there are also 1, 2, and 3-star ratings, which show that some customers were not satisfied."</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What This Tells Us: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"Having many high ratings is a good sign for the restaurants, but the lower ratings indicate there are things that need improvement."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"This variety in ratings gives us a chance to look deeper into the feedback to find out what makes customers happy or unhappy.</a:t>
            </a:r>
            <a:endParaRPr>
              <a:solidFill>
                <a:schemeClr val="dk1"/>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1cf638c4f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1cf638c4f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plotted the top 10 businesses by the number of reviews. This eda analysis provides insights into which restaurants receive the most customer feedback, </a:t>
            </a:r>
            <a:r>
              <a:rPr lang="en"/>
              <a:t>which</a:t>
            </a:r>
            <a:r>
              <a:rPr lang="en"/>
              <a:t> indicated high customer engagement, with an almost equal number of reviews in this visualization. By focusing on these top-reviewed businesses, we can better understand trends in customer preferences and behaviors.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rdas.github.io" TargetMode="Externa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81975"/>
            <a:ext cx="8520600" cy="2389800"/>
          </a:xfrm>
          <a:prstGeom prst="rect">
            <a:avLst/>
          </a:prstGeom>
        </p:spPr>
        <p:txBody>
          <a:bodyPr anchorCtr="0" anchor="b" bIns="91425" lIns="91425" spcFirstLastPara="1" rIns="91425" wrap="square" tIns="91425">
            <a:normAutofit/>
          </a:bodyPr>
          <a:lstStyle/>
          <a:p>
            <a:pPr indent="457200" lvl="0" marL="2286000" rtl="0" algn="l">
              <a:spcBef>
                <a:spcPts val="0"/>
              </a:spcBef>
              <a:spcAft>
                <a:spcPts val="0"/>
              </a:spcAft>
              <a:buNone/>
            </a:pPr>
            <a:r>
              <a:rPr b="1" lang="en" sz="3300"/>
              <a:t>MSIS2534 Fall 2024</a:t>
            </a:r>
            <a:endParaRPr b="1" sz="3300"/>
          </a:p>
          <a:p>
            <a:pPr indent="0" lvl="0" marL="3200400" rtl="0" algn="l">
              <a:spcBef>
                <a:spcPts val="0"/>
              </a:spcBef>
              <a:spcAft>
                <a:spcPts val="0"/>
              </a:spcAft>
              <a:buNone/>
            </a:pPr>
            <a:r>
              <a:t/>
            </a:r>
            <a:endParaRPr sz="2400"/>
          </a:p>
          <a:p>
            <a:pPr indent="0" lvl="0" marL="3200400" rtl="0" algn="r">
              <a:spcBef>
                <a:spcPts val="0"/>
              </a:spcBef>
              <a:spcAft>
                <a:spcPts val="0"/>
              </a:spcAft>
              <a:buNone/>
            </a:pPr>
            <a:r>
              <a:rPr b="1" lang="en" sz="2000"/>
              <a:t>Supervised under </a:t>
            </a:r>
            <a:r>
              <a:rPr b="1" lang="en" sz="2000">
                <a:latin typeface="Nunito"/>
                <a:ea typeface="Nunito"/>
                <a:cs typeface="Nunito"/>
                <a:sym typeface="Nunito"/>
              </a:rPr>
              <a:t>Professor </a:t>
            </a:r>
            <a:r>
              <a:rPr b="1" lang="en" sz="2000" u="sng">
                <a:latin typeface="Nunito"/>
                <a:ea typeface="Nunito"/>
                <a:cs typeface="Nunito"/>
                <a:sym typeface="Nunito"/>
                <a:hlinkClick r:id="rId3"/>
              </a:rPr>
              <a:t>Sanjiv Das</a:t>
            </a:r>
            <a:r>
              <a:rPr b="1" lang="en" sz="2000">
                <a:latin typeface="Nunito"/>
                <a:ea typeface="Nunito"/>
                <a:cs typeface="Nunito"/>
                <a:sym typeface="Nunito"/>
              </a:rPr>
              <a:t> </a:t>
            </a:r>
            <a:endParaRPr b="1" sz="2000"/>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Team 6: Jaden Deng,  Amy Zhou</a:t>
            </a:r>
            <a:endParaRPr/>
          </a:p>
        </p:txBody>
      </p:sp>
      <p:pic>
        <p:nvPicPr>
          <p:cNvPr id="56" name="Google Shape;56;p13"/>
          <p:cNvPicPr preferRelativeResize="0"/>
          <p:nvPr/>
        </p:nvPicPr>
        <p:blipFill>
          <a:blip r:embed="rId4">
            <a:alphaModFix/>
          </a:blip>
          <a:stretch>
            <a:fillRect/>
          </a:stretch>
        </p:blipFill>
        <p:spPr>
          <a:xfrm>
            <a:off x="311700" y="181975"/>
            <a:ext cx="2428450" cy="2053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t>Summary from EDA</a:t>
            </a:r>
            <a:endParaRPr/>
          </a:p>
        </p:txBody>
      </p:sp>
      <p:sp>
        <p:nvSpPr>
          <p:cNvPr id="115" name="Google Shape;115;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6" name="Google Shape;116;p22"/>
          <p:cNvPicPr preferRelativeResize="0"/>
          <p:nvPr/>
        </p:nvPicPr>
        <p:blipFill>
          <a:blip r:embed="rId3">
            <a:alphaModFix/>
          </a:blip>
          <a:stretch>
            <a:fillRect/>
          </a:stretch>
        </p:blipFill>
        <p:spPr>
          <a:xfrm>
            <a:off x="365275" y="1152475"/>
            <a:ext cx="8467025" cy="3991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Execution</a:t>
            </a:r>
            <a:r>
              <a:rPr b="1" lang="en"/>
              <a:t> 1: Sentiment Analysis</a:t>
            </a:r>
            <a:endParaRPr b="1"/>
          </a:p>
        </p:txBody>
      </p:sp>
      <p:sp>
        <p:nvSpPr>
          <p:cNvPr id="122" name="Google Shape;122;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3" name="Google Shape;123;p23"/>
          <p:cNvPicPr preferRelativeResize="0"/>
          <p:nvPr/>
        </p:nvPicPr>
        <p:blipFill>
          <a:blip r:embed="rId3">
            <a:alphaModFix/>
          </a:blip>
          <a:stretch>
            <a:fillRect/>
          </a:stretch>
        </p:blipFill>
        <p:spPr>
          <a:xfrm>
            <a:off x="39500" y="1152475"/>
            <a:ext cx="9052950" cy="34164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400"/>
              <a:t>Execution 1: Sentiment Analysis</a:t>
            </a:r>
            <a:endParaRPr b="1" sz="2400"/>
          </a:p>
        </p:txBody>
      </p:sp>
      <p:sp>
        <p:nvSpPr>
          <p:cNvPr id="129" name="Google Shape;129;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0" name="Google Shape;130;p24"/>
          <p:cNvPicPr preferRelativeResize="0"/>
          <p:nvPr/>
        </p:nvPicPr>
        <p:blipFill>
          <a:blip r:embed="rId3">
            <a:alphaModFix/>
          </a:blip>
          <a:stretch>
            <a:fillRect/>
          </a:stretch>
        </p:blipFill>
        <p:spPr>
          <a:xfrm>
            <a:off x="222850" y="1152475"/>
            <a:ext cx="4585000" cy="3416400"/>
          </a:xfrm>
          <a:prstGeom prst="rect">
            <a:avLst/>
          </a:prstGeom>
          <a:noFill/>
          <a:ln>
            <a:noFill/>
          </a:ln>
        </p:spPr>
      </p:pic>
      <p:pic>
        <p:nvPicPr>
          <p:cNvPr id="131" name="Google Shape;131;p24"/>
          <p:cNvPicPr preferRelativeResize="0"/>
          <p:nvPr/>
        </p:nvPicPr>
        <p:blipFill>
          <a:blip r:embed="rId4">
            <a:alphaModFix/>
          </a:blip>
          <a:stretch>
            <a:fillRect/>
          </a:stretch>
        </p:blipFill>
        <p:spPr>
          <a:xfrm>
            <a:off x="4807850" y="1152475"/>
            <a:ext cx="4336152" cy="33394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400"/>
              <a:t>Execution 1: Sentiment Analysis</a:t>
            </a:r>
            <a:endParaRPr/>
          </a:p>
        </p:txBody>
      </p:sp>
      <p:sp>
        <p:nvSpPr>
          <p:cNvPr id="137" name="Google Shape;137;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8" name="Google Shape;138;p25"/>
          <p:cNvPicPr preferRelativeResize="0"/>
          <p:nvPr/>
        </p:nvPicPr>
        <p:blipFill>
          <a:blip r:embed="rId3">
            <a:alphaModFix/>
          </a:blip>
          <a:stretch>
            <a:fillRect/>
          </a:stretch>
        </p:blipFill>
        <p:spPr>
          <a:xfrm>
            <a:off x="0" y="1152475"/>
            <a:ext cx="4255001" cy="3416400"/>
          </a:xfrm>
          <a:prstGeom prst="rect">
            <a:avLst/>
          </a:prstGeom>
          <a:noFill/>
          <a:ln>
            <a:noFill/>
          </a:ln>
        </p:spPr>
      </p:pic>
      <p:pic>
        <p:nvPicPr>
          <p:cNvPr id="139" name="Google Shape;139;p25"/>
          <p:cNvPicPr preferRelativeResize="0"/>
          <p:nvPr/>
        </p:nvPicPr>
        <p:blipFill>
          <a:blip r:embed="rId4">
            <a:alphaModFix/>
          </a:blip>
          <a:stretch>
            <a:fillRect/>
          </a:stretch>
        </p:blipFill>
        <p:spPr>
          <a:xfrm>
            <a:off x="4630125" y="1152475"/>
            <a:ext cx="4513874" cy="3416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Execution 2: Topic </a:t>
            </a:r>
            <a:r>
              <a:rPr b="1" lang="en"/>
              <a:t>Modeling </a:t>
            </a:r>
            <a:endParaRPr b="1"/>
          </a:p>
        </p:txBody>
      </p:sp>
      <p:sp>
        <p:nvSpPr>
          <p:cNvPr id="145" name="Google Shape;145;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6" name="Google Shape;146;p26"/>
          <p:cNvPicPr preferRelativeResize="0"/>
          <p:nvPr/>
        </p:nvPicPr>
        <p:blipFill>
          <a:blip r:embed="rId3">
            <a:alphaModFix/>
          </a:blip>
          <a:stretch>
            <a:fillRect/>
          </a:stretch>
        </p:blipFill>
        <p:spPr>
          <a:xfrm>
            <a:off x="266550" y="1152475"/>
            <a:ext cx="4447674" cy="3416402"/>
          </a:xfrm>
          <a:prstGeom prst="rect">
            <a:avLst/>
          </a:prstGeom>
          <a:noFill/>
          <a:ln>
            <a:noFill/>
          </a:ln>
        </p:spPr>
      </p:pic>
      <p:pic>
        <p:nvPicPr>
          <p:cNvPr id="147" name="Google Shape;147;p26"/>
          <p:cNvPicPr preferRelativeResize="0"/>
          <p:nvPr/>
        </p:nvPicPr>
        <p:blipFill>
          <a:blip r:embed="rId4">
            <a:alphaModFix/>
          </a:blip>
          <a:stretch>
            <a:fillRect/>
          </a:stretch>
        </p:blipFill>
        <p:spPr>
          <a:xfrm>
            <a:off x="4768350" y="1194550"/>
            <a:ext cx="4375649" cy="33743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t>Execution 2: Topic Modeling </a:t>
            </a:r>
            <a:endParaRPr b="1"/>
          </a:p>
        </p:txBody>
      </p:sp>
      <p:sp>
        <p:nvSpPr>
          <p:cNvPr id="153" name="Google Shape;153;p27"/>
          <p:cNvSpPr txBox="1"/>
          <p:nvPr>
            <p:ph idx="1" type="body"/>
          </p:nvPr>
        </p:nvSpPr>
        <p:spPr>
          <a:xfrm>
            <a:off x="311700" y="1152475"/>
            <a:ext cx="8832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4" name="Google Shape;154;p27"/>
          <p:cNvPicPr preferRelativeResize="0"/>
          <p:nvPr/>
        </p:nvPicPr>
        <p:blipFill>
          <a:blip r:embed="rId3">
            <a:alphaModFix/>
          </a:blip>
          <a:stretch>
            <a:fillRect/>
          </a:stretch>
        </p:blipFill>
        <p:spPr>
          <a:xfrm>
            <a:off x="311700" y="1152475"/>
            <a:ext cx="4130850" cy="3416400"/>
          </a:xfrm>
          <a:prstGeom prst="rect">
            <a:avLst/>
          </a:prstGeom>
          <a:noFill/>
          <a:ln>
            <a:noFill/>
          </a:ln>
        </p:spPr>
      </p:pic>
      <p:pic>
        <p:nvPicPr>
          <p:cNvPr id="155" name="Google Shape;155;p27"/>
          <p:cNvPicPr preferRelativeResize="0"/>
          <p:nvPr/>
        </p:nvPicPr>
        <p:blipFill>
          <a:blip r:embed="rId4">
            <a:alphaModFix/>
          </a:blip>
          <a:stretch>
            <a:fillRect/>
          </a:stretch>
        </p:blipFill>
        <p:spPr>
          <a:xfrm>
            <a:off x="4572000" y="1152475"/>
            <a:ext cx="4530324" cy="34163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1509"/>
              <a:buFont typeface="Arial"/>
              <a:buNone/>
            </a:pPr>
            <a:r>
              <a:rPr b="1" lang="en" sz="2650"/>
              <a:t>Insights &amp; Recommendations</a:t>
            </a:r>
            <a:endParaRPr b="1" sz="2650"/>
          </a:p>
        </p:txBody>
      </p:sp>
      <p:sp>
        <p:nvSpPr>
          <p:cNvPr id="161" name="Google Shape;161;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334327" lvl="0" marL="457200" rtl="0" algn="l">
              <a:lnSpc>
                <a:spcPct val="200000"/>
              </a:lnSpc>
              <a:spcBef>
                <a:spcPts val="0"/>
              </a:spcBef>
              <a:spcAft>
                <a:spcPts val="0"/>
              </a:spcAft>
              <a:buSzPct val="100000"/>
              <a:buAutoNum type="arabicPeriod"/>
            </a:pPr>
            <a:r>
              <a:rPr lang="en"/>
              <a:t>Focus</a:t>
            </a:r>
            <a:r>
              <a:rPr lang="en"/>
              <a:t> on keywords : Positive and Negative words  for strengthen and improve. </a:t>
            </a:r>
            <a:endParaRPr/>
          </a:p>
          <a:p>
            <a:pPr indent="-334327" lvl="0" marL="457200" rtl="0" algn="l">
              <a:lnSpc>
                <a:spcPct val="200000"/>
              </a:lnSpc>
              <a:spcBef>
                <a:spcPts val="0"/>
              </a:spcBef>
              <a:spcAft>
                <a:spcPts val="0"/>
              </a:spcAft>
              <a:buSzPct val="100000"/>
              <a:buAutoNum type="arabicPeriod"/>
            </a:pPr>
            <a:r>
              <a:rPr lang="en"/>
              <a:t>Sentiment score highly correlated with review ratings</a:t>
            </a:r>
            <a:endParaRPr/>
          </a:p>
          <a:p>
            <a:pPr indent="-334327" lvl="0" marL="457200" rtl="0" algn="l">
              <a:lnSpc>
                <a:spcPct val="200000"/>
              </a:lnSpc>
              <a:spcBef>
                <a:spcPts val="0"/>
              </a:spcBef>
              <a:spcAft>
                <a:spcPts val="0"/>
              </a:spcAft>
              <a:buSzPct val="100000"/>
              <a:buAutoNum type="arabicPeriod"/>
            </a:pPr>
            <a:r>
              <a:rPr lang="en"/>
              <a:t>Use LDA for strategic, high-level improvements</a:t>
            </a:r>
            <a:endParaRPr/>
          </a:p>
          <a:p>
            <a:pPr indent="-334327" lvl="0" marL="457200" rtl="0" algn="l">
              <a:lnSpc>
                <a:spcPct val="200000"/>
              </a:lnSpc>
              <a:spcBef>
                <a:spcPts val="0"/>
              </a:spcBef>
              <a:spcAft>
                <a:spcPts val="0"/>
              </a:spcAft>
              <a:buSzPct val="100000"/>
              <a:buAutoNum type="arabicPeriod"/>
            </a:pPr>
            <a:r>
              <a:rPr lang="en"/>
              <a:t>Use NMF for targeted changes to address specific customer complaints.</a:t>
            </a:r>
            <a:endParaRPr/>
          </a:p>
          <a:p>
            <a:pPr indent="-334327" lvl="0" marL="457200" rtl="0" algn="l">
              <a:lnSpc>
                <a:spcPct val="200000"/>
              </a:lnSpc>
              <a:spcBef>
                <a:spcPts val="0"/>
              </a:spcBef>
              <a:spcAft>
                <a:spcPts val="0"/>
              </a:spcAft>
              <a:buSzPct val="100000"/>
              <a:buAutoNum type="arabicPeriod"/>
            </a:pPr>
            <a:r>
              <a:rPr lang="en"/>
              <a:t>Test both approaches by analyzing their impact on metrics like customer satisfaction or revenue growth to re</a:t>
            </a:r>
            <a:r>
              <a:rPr lang="en"/>
              <a:t>fine the choice</a:t>
            </a:r>
            <a:r>
              <a:rPr lang="en"/>
              <a:t>.</a:t>
            </a:r>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t>Predicted Rating Improvement</a:t>
            </a:r>
            <a:endParaRPr b="1"/>
          </a:p>
        </p:txBody>
      </p:sp>
      <p:sp>
        <p:nvSpPr>
          <p:cNvPr id="167" name="Google Shape;167;p29"/>
          <p:cNvSpPr txBox="1"/>
          <p:nvPr>
            <p:ph idx="1" type="body"/>
          </p:nvPr>
        </p:nvSpPr>
        <p:spPr>
          <a:xfrm>
            <a:off x="311700" y="1152475"/>
            <a:ext cx="3879900" cy="38508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Clr>
                <a:schemeClr val="dk1"/>
              </a:buClr>
              <a:buSzPct val="100000"/>
              <a:buFont typeface="Arial"/>
              <a:buNone/>
            </a:pPr>
            <a:r>
              <a:rPr b="1" lang="en" sz="1100">
                <a:solidFill>
                  <a:schemeClr val="dk1"/>
                </a:solidFill>
              </a:rPr>
              <a:t>Objective</a:t>
            </a:r>
            <a:r>
              <a:rPr lang="en" sz="1100">
                <a:solidFill>
                  <a:schemeClr val="dk1"/>
                </a:solidFill>
              </a:rPr>
              <a:t>: </a:t>
            </a:r>
            <a:r>
              <a:rPr lang="en" sz="1100">
                <a:solidFill>
                  <a:schemeClr val="dk1"/>
                </a:solidFill>
              </a:rPr>
              <a:t>The key of this part is to predict how ratings would change if these critical issues were fixed. </a:t>
            </a:r>
            <a:r>
              <a:rPr lang="en" sz="1100">
                <a:solidFill>
                  <a:schemeClr val="dk1"/>
                </a:solidFill>
              </a:rPr>
              <a:t>To analyze negative customer reviews (rating &lt;= 2), identify key issues with </a:t>
            </a:r>
            <a:r>
              <a:rPr b="1" lang="en" sz="1100">
                <a:solidFill>
                  <a:schemeClr val="dk1"/>
                </a:solidFill>
              </a:rPr>
              <a:t>Spacy embeddings, KeyBERT, and VADER</a:t>
            </a:r>
            <a:r>
              <a:rPr lang="en" sz="1100">
                <a:solidFill>
                  <a:schemeClr val="dk1"/>
                </a:solidFill>
              </a:rPr>
              <a:t>, and predict potential rating improvements with </a:t>
            </a:r>
            <a:r>
              <a:rPr b="1" lang="en" sz="1100">
                <a:solidFill>
                  <a:schemeClr val="dk1"/>
                </a:solidFill>
              </a:rPr>
              <a:t>Random Forest Regressor</a:t>
            </a:r>
            <a:r>
              <a:rPr lang="en" sz="1100">
                <a:solidFill>
                  <a:schemeClr val="dk1"/>
                </a:solidFill>
              </a:rPr>
              <a:t> based on suggested actions. </a:t>
            </a:r>
            <a:endParaRPr sz="1100">
              <a:solidFill>
                <a:schemeClr val="dk1"/>
              </a:solidFill>
            </a:endParaRPr>
          </a:p>
          <a:p>
            <a:pPr indent="0" lvl="0" marL="0" rtl="0" algn="l">
              <a:spcBef>
                <a:spcPts val="1200"/>
              </a:spcBef>
              <a:spcAft>
                <a:spcPts val="0"/>
              </a:spcAft>
              <a:buClr>
                <a:schemeClr val="dk1"/>
              </a:buClr>
              <a:buSzPct val="100000"/>
              <a:buFont typeface="Arial"/>
              <a:buNone/>
            </a:pPr>
            <a:r>
              <a:rPr b="1" lang="en" sz="1100">
                <a:solidFill>
                  <a:schemeClr val="dk1"/>
                </a:solidFill>
              </a:rPr>
              <a:t>Methodology</a:t>
            </a:r>
            <a:r>
              <a:rPr lang="en" sz="1100">
                <a:solidFill>
                  <a:schemeClr val="dk1"/>
                </a:solidFill>
              </a:rPr>
              <a:t>:</a:t>
            </a:r>
            <a:endParaRPr sz="1100">
              <a:solidFill>
                <a:schemeClr val="dk1"/>
              </a:solidFill>
            </a:endParaRPr>
          </a:p>
          <a:p>
            <a:pPr indent="-293211" lvl="0" marL="457200" rtl="0" algn="l">
              <a:spcBef>
                <a:spcPts val="1200"/>
              </a:spcBef>
              <a:spcAft>
                <a:spcPts val="0"/>
              </a:spcAft>
              <a:buClr>
                <a:schemeClr val="dk1"/>
              </a:buClr>
              <a:buSzPct val="100000"/>
              <a:buChar char="●"/>
            </a:pPr>
            <a:r>
              <a:rPr lang="en" sz="1100">
                <a:solidFill>
                  <a:schemeClr val="dk1"/>
                </a:solidFill>
              </a:rPr>
              <a:t>Use methods such as VADER, LDA, Spacy embeddings, Zero-shot classification, and KeyBERT to identify key issues in negative reviews.</a:t>
            </a:r>
            <a:endParaRPr sz="1100">
              <a:solidFill>
                <a:schemeClr val="dk1"/>
              </a:solidFill>
            </a:endParaRPr>
          </a:p>
          <a:p>
            <a:pPr indent="-293211" lvl="0" marL="457200" rtl="0" algn="l">
              <a:spcBef>
                <a:spcPts val="0"/>
              </a:spcBef>
              <a:spcAft>
                <a:spcPts val="0"/>
              </a:spcAft>
              <a:buClr>
                <a:schemeClr val="dk1"/>
              </a:buClr>
              <a:buSzPct val="100000"/>
              <a:buChar char="●"/>
            </a:pPr>
            <a:r>
              <a:rPr lang="en" sz="1100">
                <a:solidFill>
                  <a:schemeClr val="dk1"/>
                </a:solidFill>
              </a:rPr>
              <a:t>Combine the original review with key improvement suggestions to create modified reviews.</a:t>
            </a:r>
            <a:endParaRPr sz="1100">
              <a:solidFill>
                <a:schemeClr val="dk1"/>
              </a:solidFill>
            </a:endParaRPr>
          </a:p>
          <a:p>
            <a:pPr indent="-293211" lvl="0" marL="457200" rtl="0" algn="l">
              <a:spcBef>
                <a:spcPts val="0"/>
              </a:spcBef>
              <a:spcAft>
                <a:spcPts val="0"/>
              </a:spcAft>
              <a:buClr>
                <a:schemeClr val="dk1"/>
              </a:buClr>
              <a:buSzPct val="100000"/>
              <a:buChar char="●"/>
            </a:pPr>
            <a:r>
              <a:rPr lang="en" sz="1100">
                <a:solidFill>
                  <a:schemeClr val="dk1"/>
                </a:solidFill>
              </a:rPr>
              <a:t>Train a Random Forest to predict improved ratings after addressing key issues, which are the reviews after improved.</a:t>
            </a:r>
            <a:endParaRPr sz="1100">
              <a:solidFill>
                <a:schemeClr val="dk1"/>
              </a:solidFill>
            </a:endParaRPr>
          </a:p>
          <a:p>
            <a:pPr indent="-293211" lvl="0" marL="457200" rtl="0" algn="l">
              <a:spcBef>
                <a:spcPts val="0"/>
              </a:spcBef>
              <a:spcAft>
                <a:spcPts val="0"/>
              </a:spcAft>
              <a:buClr>
                <a:schemeClr val="dk1"/>
              </a:buClr>
              <a:buSzPct val="100000"/>
              <a:buChar char="●"/>
            </a:pPr>
            <a:r>
              <a:rPr lang="en" sz="1100">
                <a:solidFill>
                  <a:schemeClr val="dk1"/>
                </a:solidFill>
              </a:rPr>
              <a:t>Directly show changes in ratings before and after improvements, demonstrating that addressing key issues leads to higher ratings.</a:t>
            </a:r>
            <a:endParaRPr sz="1100">
              <a:solidFill>
                <a:schemeClr val="dk1"/>
              </a:solidFill>
            </a:endParaRPr>
          </a:p>
          <a:p>
            <a:pPr indent="0" lvl="0" marL="457200" rtl="0" algn="l">
              <a:spcBef>
                <a:spcPts val="1200"/>
              </a:spcBef>
              <a:spcAft>
                <a:spcPts val="0"/>
              </a:spcAft>
              <a:buNone/>
            </a:pPr>
            <a:r>
              <a:t/>
            </a:r>
            <a:endParaRPr sz="1100">
              <a:solidFill>
                <a:schemeClr val="dk1"/>
              </a:solidFill>
            </a:endParaRPr>
          </a:p>
          <a:p>
            <a:pPr indent="0" lvl="0" marL="0" rtl="0" algn="l">
              <a:spcBef>
                <a:spcPts val="1200"/>
              </a:spcBef>
              <a:spcAft>
                <a:spcPts val="1200"/>
              </a:spcAft>
              <a:buNone/>
            </a:pPr>
            <a:r>
              <a:t/>
            </a:r>
            <a:endParaRPr/>
          </a:p>
        </p:txBody>
      </p:sp>
      <p:pic>
        <p:nvPicPr>
          <p:cNvPr id="168" name="Google Shape;168;p29"/>
          <p:cNvPicPr preferRelativeResize="0"/>
          <p:nvPr/>
        </p:nvPicPr>
        <p:blipFill>
          <a:blip r:embed="rId3">
            <a:alphaModFix/>
          </a:blip>
          <a:stretch>
            <a:fillRect/>
          </a:stretch>
        </p:blipFill>
        <p:spPr>
          <a:xfrm>
            <a:off x="5091425" y="348676"/>
            <a:ext cx="4026700" cy="4746825"/>
          </a:xfrm>
          <a:prstGeom prst="rect">
            <a:avLst/>
          </a:prstGeom>
          <a:noFill/>
          <a:ln>
            <a:noFill/>
          </a:ln>
        </p:spPr>
      </p:pic>
      <p:sp>
        <p:nvSpPr>
          <p:cNvPr id="169" name="Google Shape;169;p29"/>
          <p:cNvSpPr/>
          <p:nvPr/>
        </p:nvSpPr>
        <p:spPr>
          <a:xfrm>
            <a:off x="5108200" y="4422875"/>
            <a:ext cx="1389700" cy="653600"/>
          </a:xfrm>
          <a:prstGeom prst="flowChartProcess">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0" name="Google Shape;170;p29"/>
          <p:cNvSpPr/>
          <p:nvPr/>
        </p:nvSpPr>
        <p:spPr>
          <a:xfrm>
            <a:off x="5146275" y="3223550"/>
            <a:ext cx="3921575" cy="1161250"/>
          </a:xfrm>
          <a:prstGeom prst="flowChartProcess">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t>Data Visualization</a:t>
            </a:r>
            <a:endParaRPr b="1"/>
          </a:p>
          <a:p>
            <a:pPr indent="0" lvl="0" marL="0" rtl="0" algn="l">
              <a:spcBef>
                <a:spcPts val="0"/>
              </a:spcBef>
              <a:spcAft>
                <a:spcPts val="0"/>
              </a:spcAft>
              <a:buClr>
                <a:schemeClr val="dk1"/>
              </a:buClr>
              <a:buSzPct val="39285"/>
              <a:buFont typeface="Arial"/>
              <a:buNone/>
            </a:pPr>
            <a:r>
              <a:t/>
            </a:r>
            <a:endParaRPr b="1"/>
          </a:p>
        </p:txBody>
      </p:sp>
      <p:sp>
        <p:nvSpPr>
          <p:cNvPr id="176" name="Google Shape;176;p30"/>
          <p:cNvSpPr txBox="1"/>
          <p:nvPr>
            <p:ph idx="1" type="body"/>
          </p:nvPr>
        </p:nvSpPr>
        <p:spPr>
          <a:xfrm>
            <a:off x="311700" y="1120750"/>
            <a:ext cx="3632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The pie chart highlights the key issues from negative reviews, with "Enhance food quality and serving time" (46.3%) and "Reduce waiting times" (35.8%) as the top concerns. It provides a clear focus for prioritizing improvements to maximize customer satisfaction.</a:t>
            </a:r>
            <a:endParaRPr sz="1200"/>
          </a:p>
        </p:txBody>
      </p:sp>
      <p:pic>
        <p:nvPicPr>
          <p:cNvPr id="177" name="Google Shape;177;p30"/>
          <p:cNvPicPr preferRelativeResize="0"/>
          <p:nvPr/>
        </p:nvPicPr>
        <p:blipFill>
          <a:blip r:embed="rId3">
            <a:alphaModFix/>
          </a:blip>
          <a:stretch>
            <a:fillRect/>
          </a:stretch>
        </p:blipFill>
        <p:spPr>
          <a:xfrm>
            <a:off x="4345900" y="1350275"/>
            <a:ext cx="4429900" cy="30208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t>Data Visualization</a:t>
            </a:r>
            <a:endParaRPr b="1"/>
          </a:p>
        </p:txBody>
      </p:sp>
      <p:sp>
        <p:nvSpPr>
          <p:cNvPr id="183" name="Google Shape;183;p31"/>
          <p:cNvSpPr txBox="1"/>
          <p:nvPr>
            <p:ph idx="1" type="body"/>
          </p:nvPr>
        </p:nvSpPr>
        <p:spPr>
          <a:xfrm>
            <a:off x="311700" y="1152475"/>
            <a:ext cx="4486500" cy="3416400"/>
          </a:xfrm>
          <a:prstGeom prst="rect">
            <a:avLst/>
          </a:prstGeom>
        </p:spPr>
        <p:txBody>
          <a:bodyPr anchorCtr="0" anchor="t" bIns="91425" lIns="91425" spcFirstLastPara="1" rIns="91425" wrap="square" tIns="91425">
            <a:normAutofit lnSpcReduction="10000"/>
          </a:bodyPr>
          <a:lstStyle/>
          <a:p>
            <a:pPr indent="-304800" lvl="0" marL="457200" rtl="0" algn="l">
              <a:spcBef>
                <a:spcPts val="0"/>
              </a:spcBef>
              <a:spcAft>
                <a:spcPts val="0"/>
              </a:spcAft>
              <a:buSzPts val="1200"/>
              <a:buAutoNum type="arabicPeriod"/>
            </a:pPr>
            <a:r>
              <a:rPr lang="en" sz="1200"/>
              <a:t>The histogram shows the distribution of predicted improved ratings after addressing key issues found in negative reviews. Most reviews are predicted to improve to a range of 2.0 to 3.5, with a small number exceeding 4.0. This highlights the potential for significant customer satisfaction improvements if these issues are resolved.</a:t>
            </a:r>
            <a:endParaRPr sz="1200"/>
          </a:p>
          <a:p>
            <a:pPr indent="0" lvl="0" marL="457200" rtl="0" algn="l">
              <a:spcBef>
                <a:spcPts val="1200"/>
              </a:spcBef>
              <a:spcAft>
                <a:spcPts val="0"/>
              </a:spcAft>
              <a:buNone/>
            </a:pPr>
            <a:r>
              <a:t/>
            </a:r>
            <a:endParaRPr sz="1200"/>
          </a:p>
          <a:p>
            <a:pPr indent="-304800" lvl="0" marL="457200" rtl="0" algn="l">
              <a:spcBef>
                <a:spcPts val="1200"/>
              </a:spcBef>
              <a:spcAft>
                <a:spcPts val="0"/>
              </a:spcAft>
              <a:buSzPts val="1200"/>
              <a:buAutoNum type="arabicPeriod"/>
            </a:pPr>
            <a:r>
              <a:rPr lang="en" sz="1200"/>
              <a:t>The bar chart compares original ratings (blue) with predicted improved ratings (orange) for individual reviews. The consistent increase in predicted ratings shows how the model identifies actionable changes that directly improve customer experiences. These visuals emphasize the effect of combining NLP and machine learning to predict and drive better customer satisfaction outcomes.</a:t>
            </a:r>
            <a:endParaRPr sz="1200"/>
          </a:p>
        </p:txBody>
      </p:sp>
      <p:pic>
        <p:nvPicPr>
          <p:cNvPr id="184" name="Google Shape;184;p31"/>
          <p:cNvPicPr preferRelativeResize="0"/>
          <p:nvPr/>
        </p:nvPicPr>
        <p:blipFill>
          <a:blip r:embed="rId3">
            <a:alphaModFix/>
          </a:blip>
          <a:stretch>
            <a:fillRect/>
          </a:stretch>
        </p:blipFill>
        <p:spPr>
          <a:xfrm>
            <a:off x="5538700" y="3026100"/>
            <a:ext cx="3293599" cy="2057060"/>
          </a:xfrm>
          <a:prstGeom prst="rect">
            <a:avLst/>
          </a:prstGeom>
          <a:noFill/>
          <a:ln>
            <a:noFill/>
          </a:ln>
        </p:spPr>
      </p:pic>
      <p:pic>
        <p:nvPicPr>
          <p:cNvPr id="185" name="Google Shape;185;p31"/>
          <p:cNvPicPr preferRelativeResize="0"/>
          <p:nvPr/>
        </p:nvPicPr>
        <p:blipFill>
          <a:blip r:embed="rId4">
            <a:alphaModFix/>
          </a:blip>
          <a:stretch>
            <a:fillRect/>
          </a:stretch>
        </p:blipFill>
        <p:spPr>
          <a:xfrm>
            <a:off x="5719875" y="906725"/>
            <a:ext cx="2953100" cy="2119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137775"/>
            <a:ext cx="8520600" cy="18063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Clr>
                <a:schemeClr val="dk1"/>
              </a:buClr>
              <a:buSzPts val="1100"/>
              <a:buFont typeface="Arial"/>
              <a:buNone/>
            </a:pPr>
            <a:r>
              <a:rPr b="1" lang="en" sz="3000"/>
              <a:t>Unlocking Restaurant Trend with NLP</a:t>
            </a:r>
            <a:endParaRPr/>
          </a:p>
        </p:txBody>
      </p:sp>
      <p:sp>
        <p:nvSpPr>
          <p:cNvPr id="62" name="Google Shape;62;p14"/>
          <p:cNvSpPr txBox="1"/>
          <p:nvPr>
            <p:ph idx="1" type="body"/>
          </p:nvPr>
        </p:nvSpPr>
        <p:spPr>
          <a:xfrm>
            <a:off x="311700" y="1683875"/>
            <a:ext cx="8520600" cy="345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sz="2400"/>
          </a:p>
          <a:p>
            <a:pPr indent="457200" lvl="0" marL="2286000" rtl="0" algn="l">
              <a:spcBef>
                <a:spcPts val="1200"/>
              </a:spcBef>
              <a:spcAft>
                <a:spcPts val="0"/>
              </a:spcAft>
              <a:buNone/>
            </a:pPr>
            <a:r>
              <a:rPr b="1" lang="en" sz="2400"/>
              <a:t>Question</a:t>
            </a:r>
            <a:r>
              <a:rPr b="1" lang="en" sz="2400"/>
              <a:t>: </a:t>
            </a:r>
            <a:endParaRPr b="1" sz="2400"/>
          </a:p>
          <a:p>
            <a:pPr indent="0" lvl="0" marL="0" rtl="0" algn="l">
              <a:spcBef>
                <a:spcPts val="1200"/>
              </a:spcBef>
              <a:spcAft>
                <a:spcPts val="0"/>
              </a:spcAft>
              <a:buNone/>
            </a:pPr>
            <a:r>
              <a:t/>
            </a:r>
            <a:endParaRPr/>
          </a:p>
          <a:p>
            <a:pPr indent="0" lvl="0" marL="0" rtl="0" algn="l">
              <a:spcBef>
                <a:spcPts val="1200"/>
              </a:spcBef>
              <a:spcAft>
                <a:spcPts val="0"/>
              </a:spcAft>
              <a:buNone/>
            </a:pPr>
            <a:r>
              <a:rPr lang="en"/>
              <a:t>How many of you use </a:t>
            </a:r>
            <a:r>
              <a:rPr b="1" lang="en"/>
              <a:t>Online Platform reviews and rating</a:t>
            </a:r>
            <a:r>
              <a:rPr lang="en"/>
              <a:t> to decide where to eat </a:t>
            </a:r>
            <a:r>
              <a:rPr lang="en"/>
              <a:t>especially</a:t>
            </a:r>
            <a:r>
              <a:rPr lang="en"/>
              <a:t> in a new city?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63" name="Google Shape;63;p14"/>
          <p:cNvPicPr preferRelativeResize="0"/>
          <p:nvPr/>
        </p:nvPicPr>
        <p:blipFill>
          <a:blip r:embed="rId3">
            <a:alphaModFix/>
          </a:blip>
          <a:stretch>
            <a:fillRect/>
          </a:stretch>
        </p:blipFill>
        <p:spPr>
          <a:xfrm>
            <a:off x="4959800" y="704175"/>
            <a:ext cx="4026025" cy="24952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Conclusion</a:t>
            </a:r>
            <a:endParaRPr b="1"/>
          </a:p>
        </p:txBody>
      </p:sp>
      <p:sp>
        <p:nvSpPr>
          <p:cNvPr id="191" name="Google Shape;191;p32"/>
          <p:cNvSpPr txBox="1"/>
          <p:nvPr>
            <p:ph idx="1" type="body"/>
          </p:nvPr>
        </p:nvSpPr>
        <p:spPr>
          <a:xfrm>
            <a:off x="311700" y="1152475"/>
            <a:ext cx="4498200" cy="34164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Clr>
                <a:schemeClr val="dk1"/>
              </a:buClr>
              <a:buSzPct val="91666"/>
              <a:buFont typeface="Arial"/>
              <a:buNone/>
            </a:pPr>
            <a:r>
              <a:rPr lang="en" sz="1200"/>
              <a:t>Through exploratory data analysis (EDA), we prepared and analyzed the dataset, uncovering patterns in reviews. And predictive modeling was applied to estimate rating improvements based on suggested actions.</a:t>
            </a:r>
            <a:endParaRPr sz="1200"/>
          </a:p>
          <a:p>
            <a:pPr indent="0" lvl="0" marL="0" rtl="0" algn="l">
              <a:spcBef>
                <a:spcPts val="1200"/>
              </a:spcBef>
              <a:spcAft>
                <a:spcPts val="0"/>
              </a:spcAft>
              <a:buClr>
                <a:schemeClr val="dk1"/>
              </a:buClr>
              <a:buSzPct val="91666"/>
              <a:buFont typeface="Arial"/>
              <a:buNone/>
            </a:pPr>
            <a:r>
              <a:rPr lang="en" sz="1200"/>
              <a:t>The predicted rating improvements demonstrated significant potential for enhancing customer satisfaction. By addressing key issues such as food quality and waiting times, ratings showed an upward trend, with many reviews projected to improve by 2-3 points. This highlights the effectiveness of targeted strategies derived from customer feedback.</a:t>
            </a:r>
            <a:endParaRPr sz="1200"/>
          </a:p>
          <a:p>
            <a:pPr indent="0" lvl="0" marL="0" rtl="0" algn="l">
              <a:spcBef>
                <a:spcPts val="1200"/>
              </a:spcBef>
              <a:spcAft>
                <a:spcPts val="0"/>
              </a:spcAft>
              <a:buClr>
                <a:schemeClr val="dk1"/>
              </a:buClr>
              <a:buSzPct val="91666"/>
              <a:buFont typeface="Arial"/>
              <a:buNone/>
            </a:pPr>
            <a:r>
              <a:rPr lang="en" sz="1200"/>
              <a:t>On the other hand, the dataset is focused only on negative reviews(&lt;=2), which may limit the scope of insights. In the future, incorporating neutral and positive reviews would provide a more balanced perspective.      Additionally, adopting advanced feature, such as Sentence Transformers, could enhance model accuracy. Also with API or dashboard, would allow for continuous monitoring and real-time analysis of customer feedback.</a:t>
            </a:r>
            <a:endParaRPr sz="1200"/>
          </a:p>
          <a:p>
            <a:pPr indent="0" lvl="0" marL="0" rtl="0" algn="l">
              <a:spcBef>
                <a:spcPts val="1200"/>
              </a:spcBef>
              <a:spcAft>
                <a:spcPts val="1200"/>
              </a:spcAft>
              <a:buNone/>
            </a:pPr>
            <a:r>
              <a:t/>
            </a:r>
            <a:endParaRPr sz="1200"/>
          </a:p>
        </p:txBody>
      </p:sp>
      <p:pic>
        <p:nvPicPr>
          <p:cNvPr id="192" name="Google Shape;192;p32"/>
          <p:cNvPicPr preferRelativeResize="0"/>
          <p:nvPr/>
        </p:nvPicPr>
        <p:blipFill>
          <a:blip r:embed="rId3">
            <a:alphaModFix/>
          </a:blip>
          <a:stretch>
            <a:fillRect/>
          </a:stretch>
        </p:blipFill>
        <p:spPr>
          <a:xfrm>
            <a:off x="4905125" y="800838"/>
            <a:ext cx="3541824" cy="354182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t>Thank </a:t>
            </a:r>
            <a:r>
              <a:rPr b="1" lang="en"/>
              <a:t>you</a:t>
            </a:r>
            <a:r>
              <a:rPr b="1" lang="en"/>
              <a:t> for Listening </a:t>
            </a:r>
            <a:endParaRPr b="1"/>
          </a:p>
        </p:txBody>
      </p:sp>
      <p:sp>
        <p:nvSpPr>
          <p:cNvPr id="198" name="Google Shape;198;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Any Questions?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Agenda</a:t>
            </a:r>
            <a:endParaRPr b="1"/>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chemeClr val="dk1"/>
              </a:buClr>
              <a:buSzPts val="1800"/>
              <a:buFont typeface="Times New Roman"/>
              <a:buChar char="●"/>
            </a:pPr>
            <a:r>
              <a:rPr b="1" lang="en">
                <a:solidFill>
                  <a:schemeClr val="dk1"/>
                </a:solidFill>
                <a:latin typeface="Times New Roman"/>
                <a:ea typeface="Times New Roman"/>
                <a:cs typeface="Times New Roman"/>
                <a:sym typeface="Times New Roman"/>
              </a:rPr>
              <a:t>Ideation</a:t>
            </a:r>
            <a:endParaRPr b="1">
              <a:solidFill>
                <a:schemeClr val="dk1"/>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chemeClr val="dk1"/>
              </a:buClr>
              <a:buSzPts val="1800"/>
              <a:buFont typeface="Times New Roman"/>
              <a:buChar char="●"/>
            </a:pPr>
            <a:r>
              <a:rPr b="1" lang="en">
                <a:solidFill>
                  <a:schemeClr val="dk1"/>
                </a:solidFill>
                <a:latin typeface="Times New Roman"/>
                <a:ea typeface="Times New Roman"/>
                <a:cs typeface="Times New Roman"/>
                <a:sym typeface="Times New Roman"/>
              </a:rPr>
              <a:t>EDA </a:t>
            </a:r>
            <a:endParaRPr b="1">
              <a:solidFill>
                <a:schemeClr val="dk1"/>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chemeClr val="dk1"/>
              </a:buClr>
              <a:buSzPts val="1800"/>
              <a:buFont typeface="Times New Roman"/>
              <a:buChar char="●"/>
            </a:pPr>
            <a:r>
              <a:rPr b="1" lang="en">
                <a:solidFill>
                  <a:schemeClr val="dk1"/>
                </a:solidFill>
                <a:latin typeface="Times New Roman"/>
                <a:ea typeface="Times New Roman"/>
                <a:cs typeface="Times New Roman"/>
                <a:sym typeface="Times New Roman"/>
              </a:rPr>
              <a:t>Execution</a:t>
            </a:r>
            <a:r>
              <a:rPr b="1" lang="en">
                <a:solidFill>
                  <a:schemeClr val="dk1"/>
                </a:solidFill>
                <a:latin typeface="Times New Roman"/>
                <a:ea typeface="Times New Roman"/>
                <a:cs typeface="Times New Roman"/>
                <a:sym typeface="Times New Roman"/>
              </a:rPr>
              <a:t> of Ideas in Three Dimensions </a:t>
            </a:r>
            <a:endParaRPr b="1">
              <a:solidFill>
                <a:schemeClr val="dk1"/>
              </a:solidFill>
              <a:latin typeface="Times New Roman"/>
              <a:ea typeface="Times New Roman"/>
              <a:cs typeface="Times New Roman"/>
              <a:sym typeface="Times New Roman"/>
            </a:endParaRPr>
          </a:p>
          <a:p>
            <a:pPr indent="-317500" lvl="1" marL="914400" rtl="0" algn="l">
              <a:lnSpc>
                <a:spcPct val="150000"/>
              </a:lnSpc>
              <a:spcBef>
                <a:spcPts val="0"/>
              </a:spcBef>
              <a:spcAft>
                <a:spcPts val="0"/>
              </a:spcAft>
              <a:buSzPts val="1400"/>
              <a:buChar char="○"/>
            </a:pPr>
            <a:r>
              <a:rPr lang="en"/>
              <a:t>Sentiment Analysis </a:t>
            </a:r>
            <a:endParaRPr/>
          </a:p>
          <a:p>
            <a:pPr indent="-317500" lvl="1" marL="914400" rtl="0" algn="l">
              <a:lnSpc>
                <a:spcPct val="150000"/>
              </a:lnSpc>
              <a:spcBef>
                <a:spcPts val="0"/>
              </a:spcBef>
              <a:spcAft>
                <a:spcPts val="0"/>
              </a:spcAft>
              <a:buSzPts val="1400"/>
              <a:buChar char="○"/>
            </a:pPr>
            <a:r>
              <a:rPr lang="en"/>
              <a:t>Topic Modeling </a:t>
            </a:r>
            <a:endParaRPr/>
          </a:p>
          <a:p>
            <a:pPr indent="-317500" lvl="1" marL="914400" rtl="0" algn="l">
              <a:lnSpc>
                <a:spcPct val="150000"/>
              </a:lnSpc>
              <a:spcBef>
                <a:spcPts val="0"/>
              </a:spcBef>
              <a:spcAft>
                <a:spcPts val="0"/>
              </a:spcAft>
              <a:buSzPts val="1400"/>
              <a:buChar char="○"/>
            </a:pPr>
            <a:r>
              <a:rPr lang="en"/>
              <a:t>Predictive Modeling for </a:t>
            </a:r>
            <a:r>
              <a:rPr lang="en"/>
              <a:t>Restaurants’</a:t>
            </a:r>
            <a:r>
              <a:rPr lang="en"/>
              <a:t> Rating </a:t>
            </a:r>
            <a:endParaRPr/>
          </a:p>
          <a:p>
            <a:pPr indent="-342900" lvl="0" marL="457200" rtl="0" algn="l">
              <a:lnSpc>
                <a:spcPct val="150000"/>
              </a:lnSpc>
              <a:spcBef>
                <a:spcPts val="0"/>
              </a:spcBef>
              <a:spcAft>
                <a:spcPts val="0"/>
              </a:spcAft>
              <a:buSzPts val="1800"/>
              <a:buChar char="●"/>
            </a:pPr>
            <a:r>
              <a:rPr b="1" lang="en"/>
              <a:t>Insights and Recommendations</a:t>
            </a:r>
            <a:endParaRPr b="1"/>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69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Ideation </a:t>
            </a:r>
            <a:endParaRPr/>
          </a:p>
        </p:txBody>
      </p:sp>
      <p:sp>
        <p:nvSpPr>
          <p:cNvPr id="75" name="Google Shape;75;p16"/>
          <p:cNvSpPr txBox="1"/>
          <p:nvPr>
            <p:ph idx="1" type="body"/>
          </p:nvPr>
        </p:nvSpPr>
        <p:spPr>
          <a:xfrm>
            <a:off x="311700" y="1152475"/>
            <a:ext cx="4035900" cy="3990900"/>
          </a:xfrm>
          <a:prstGeom prst="rect">
            <a:avLst/>
          </a:prstGeom>
        </p:spPr>
        <p:txBody>
          <a:bodyPr anchorCtr="0" anchor="t" bIns="91425" lIns="91425" spcFirstLastPara="1" rIns="91425" wrap="square" tIns="91425">
            <a:normAutofit fontScale="25000" lnSpcReduction="20000"/>
          </a:bodyPr>
          <a:lstStyle/>
          <a:p>
            <a:pPr indent="0" lvl="0" marL="457200" rtl="0" algn="l">
              <a:spcBef>
                <a:spcPts val="0"/>
              </a:spcBef>
              <a:spcAft>
                <a:spcPts val="0"/>
              </a:spcAft>
              <a:buNone/>
            </a:pPr>
            <a:r>
              <a:t/>
            </a:r>
            <a:endParaRPr/>
          </a:p>
          <a:p>
            <a:pPr indent="-381000" lvl="0" marL="457200" rtl="0" algn="l">
              <a:lnSpc>
                <a:spcPct val="100000"/>
              </a:lnSpc>
              <a:spcBef>
                <a:spcPts val="1200"/>
              </a:spcBef>
              <a:spcAft>
                <a:spcPts val="0"/>
              </a:spcAft>
              <a:buClr>
                <a:schemeClr val="dk1"/>
              </a:buClr>
              <a:buSzPct val="100000"/>
              <a:buChar char="●"/>
            </a:pPr>
            <a:r>
              <a:rPr lang="en" sz="9600">
                <a:solidFill>
                  <a:schemeClr val="dk1"/>
                </a:solidFill>
              </a:rPr>
              <a:t>Problem Statement. </a:t>
            </a:r>
            <a:endParaRPr sz="9600">
              <a:solidFill>
                <a:schemeClr val="dk1"/>
              </a:solidFill>
            </a:endParaRPr>
          </a:p>
          <a:p>
            <a:pPr indent="0" lvl="0" marL="0" rtl="0" algn="l">
              <a:lnSpc>
                <a:spcPct val="100000"/>
              </a:lnSpc>
              <a:spcBef>
                <a:spcPts val="0"/>
              </a:spcBef>
              <a:spcAft>
                <a:spcPts val="0"/>
              </a:spcAft>
              <a:buNone/>
            </a:pPr>
            <a:r>
              <a:t/>
            </a:r>
            <a:endParaRPr sz="9600">
              <a:solidFill>
                <a:schemeClr val="dk1"/>
              </a:solidFill>
            </a:endParaRPr>
          </a:p>
          <a:p>
            <a:pPr indent="0" lvl="0" marL="0" rtl="0" algn="l">
              <a:lnSpc>
                <a:spcPct val="100000"/>
              </a:lnSpc>
              <a:spcBef>
                <a:spcPts val="0"/>
              </a:spcBef>
              <a:spcAft>
                <a:spcPts val="0"/>
              </a:spcAft>
              <a:buNone/>
            </a:pPr>
            <a:r>
              <a:t/>
            </a:r>
            <a:endParaRPr sz="9600">
              <a:solidFill>
                <a:schemeClr val="dk1"/>
              </a:solidFill>
            </a:endParaRPr>
          </a:p>
          <a:p>
            <a:pPr indent="0" lvl="0" marL="457200" rtl="0" algn="l">
              <a:lnSpc>
                <a:spcPct val="100000"/>
              </a:lnSpc>
              <a:spcBef>
                <a:spcPts val="0"/>
              </a:spcBef>
              <a:spcAft>
                <a:spcPts val="0"/>
              </a:spcAft>
              <a:buNone/>
            </a:pPr>
            <a:r>
              <a:t/>
            </a:r>
            <a:endParaRPr sz="5050">
              <a:solidFill>
                <a:schemeClr val="dk1"/>
              </a:solidFill>
            </a:endParaRPr>
          </a:p>
          <a:p>
            <a:pPr indent="-381000" lvl="0" marL="457200" rtl="0" algn="l">
              <a:lnSpc>
                <a:spcPct val="100000"/>
              </a:lnSpc>
              <a:spcBef>
                <a:spcPts val="0"/>
              </a:spcBef>
              <a:spcAft>
                <a:spcPts val="0"/>
              </a:spcAft>
              <a:buClr>
                <a:schemeClr val="dk1"/>
              </a:buClr>
              <a:buSzPct val="100000"/>
              <a:buChar char="●"/>
            </a:pPr>
            <a:r>
              <a:rPr lang="en" sz="9600">
                <a:solidFill>
                  <a:schemeClr val="dk1"/>
                </a:solidFill>
              </a:rPr>
              <a:t>Why does it Matter?</a:t>
            </a:r>
            <a:endParaRPr sz="9600">
              <a:solidFill>
                <a:schemeClr val="dk1"/>
              </a:solidFill>
            </a:endParaRPr>
          </a:p>
          <a:p>
            <a:pPr indent="0" lvl="0" marL="457200" rtl="0" algn="l">
              <a:lnSpc>
                <a:spcPct val="100000"/>
              </a:lnSpc>
              <a:spcBef>
                <a:spcPts val="0"/>
              </a:spcBef>
              <a:spcAft>
                <a:spcPts val="0"/>
              </a:spcAft>
              <a:buNone/>
            </a:pPr>
            <a:r>
              <a:t/>
            </a:r>
            <a:endParaRPr sz="5050">
              <a:solidFill>
                <a:schemeClr val="dk1"/>
              </a:solidFill>
            </a:endParaRPr>
          </a:p>
          <a:p>
            <a:pPr indent="0" lvl="0" marL="457200" rtl="0" algn="l">
              <a:lnSpc>
                <a:spcPct val="200000"/>
              </a:lnSpc>
              <a:spcBef>
                <a:spcPts val="0"/>
              </a:spcBef>
              <a:spcAft>
                <a:spcPts val="0"/>
              </a:spcAft>
              <a:buNone/>
            </a:pPr>
            <a:r>
              <a:rPr b="1" lang="en" sz="4800">
                <a:solidFill>
                  <a:schemeClr val="dk1"/>
                </a:solidFill>
              </a:rPr>
              <a:t>Customer Impact:</a:t>
            </a:r>
            <a:r>
              <a:rPr lang="en" sz="4800">
                <a:solidFill>
                  <a:schemeClr val="dk1"/>
                </a:solidFill>
              </a:rPr>
              <a:t> 70% of diners rely on online reviews to make dining decisions (BrightLocal, 2023).</a:t>
            </a:r>
            <a:endParaRPr sz="4800">
              <a:solidFill>
                <a:schemeClr val="dk1"/>
              </a:solidFill>
            </a:endParaRPr>
          </a:p>
          <a:p>
            <a:pPr indent="0" lvl="0" marL="457200" rtl="0" algn="l">
              <a:lnSpc>
                <a:spcPct val="200000"/>
              </a:lnSpc>
              <a:spcBef>
                <a:spcPts val="1200"/>
              </a:spcBef>
              <a:spcAft>
                <a:spcPts val="0"/>
              </a:spcAft>
              <a:buNone/>
            </a:pPr>
            <a:r>
              <a:rPr b="1" lang="en" sz="4800">
                <a:solidFill>
                  <a:schemeClr val="dk1"/>
                </a:solidFill>
              </a:rPr>
              <a:t>Revenue Impact:</a:t>
            </a:r>
            <a:r>
              <a:rPr lang="en" sz="4800">
                <a:solidFill>
                  <a:schemeClr val="dk1"/>
                </a:solidFill>
              </a:rPr>
              <a:t> A one-star increase on Google Maps can lead to a 5-9% increase in restaurant revenue (Harvard Business Review, 2011).</a:t>
            </a:r>
            <a:endParaRPr sz="4800">
              <a:solidFill>
                <a:schemeClr val="dk1"/>
              </a:solidFill>
            </a:endParaRPr>
          </a:p>
          <a:p>
            <a:pPr indent="0" lvl="0" marL="457200" rtl="0" algn="l">
              <a:spcBef>
                <a:spcPts val="1200"/>
              </a:spcBef>
              <a:spcAft>
                <a:spcPts val="0"/>
              </a:spcAft>
              <a:buNone/>
            </a:pPr>
            <a:r>
              <a:t/>
            </a:r>
            <a:endParaRPr sz="4800"/>
          </a:p>
          <a:p>
            <a:pPr indent="0" lvl="0" marL="0" rtl="0" algn="l">
              <a:spcBef>
                <a:spcPts val="1200"/>
              </a:spcBef>
              <a:spcAft>
                <a:spcPts val="1200"/>
              </a:spcAft>
              <a:buNone/>
            </a:pPr>
            <a:r>
              <a:t/>
            </a:r>
            <a:endParaRPr sz="4800"/>
          </a:p>
        </p:txBody>
      </p:sp>
      <p:pic>
        <p:nvPicPr>
          <p:cNvPr id="76" name="Google Shape;76;p16"/>
          <p:cNvPicPr preferRelativeResize="0"/>
          <p:nvPr/>
        </p:nvPicPr>
        <p:blipFill>
          <a:blip r:embed="rId3">
            <a:alphaModFix/>
          </a:blip>
          <a:stretch>
            <a:fillRect/>
          </a:stretch>
        </p:blipFill>
        <p:spPr>
          <a:xfrm>
            <a:off x="4572000" y="326574"/>
            <a:ext cx="4572001" cy="45720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Ideation:</a:t>
            </a:r>
            <a:r>
              <a:rPr lang="en"/>
              <a:t> </a:t>
            </a:r>
            <a:r>
              <a:rPr lang="en" sz="2650"/>
              <a:t>How aligned is it with NLP</a:t>
            </a:r>
            <a:endParaRPr sz="2650"/>
          </a:p>
          <a:p>
            <a:pPr indent="0" lvl="0" marL="0" rtl="0" algn="l">
              <a:spcBef>
                <a:spcPts val="0"/>
              </a:spcBef>
              <a:spcAft>
                <a:spcPts val="0"/>
              </a:spcAft>
              <a:buClr>
                <a:schemeClr val="dk1"/>
              </a:buClr>
              <a:buSzPct val="39285"/>
              <a:buFont typeface="Arial"/>
              <a:buNone/>
            </a:pPr>
            <a:r>
              <a:t/>
            </a:r>
            <a:endParaRPr/>
          </a:p>
        </p:txBody>
      </p:sp>
      <p:sp>
        <p:nvSpPr>
          <p:cNvPr id="82" name="Google Shape;82;p17"/>
          <p:cNvSpPr txBox="1"/>
          <p:nvPr>
            <p:ph idx="1" type="body"/>
          </p:nvPr>
        </p:nvSpPr>
        <p:spPr>
          <a:xfrm>
            <a:off x="311700" y="11065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t/>
            </a:r>
            <a:endParaRPr sz="2400">
              <a:solidFill>
                <a:schemeClr val="dk1"/>
              </a:solidFill>
            </a:endParaRPr>
          </a:p>
          <a:p>
            <a:pPr indent="-342900" lvl="0" marL="457200" rtl="0" algn="l">
              <a:lnSpc>
                <a:spcPct val="200000"/>
              </a:lnSpc>
              <a:spcBef>
                <a:spcPts val="0"/>
              </a:spcBef>
              <a:spcAft>
                <a:spcPts val="0"/>
              </a:spcAft>
              <a:buSzPts val="1800"/>
              <a:buChar char="●"/>
            </a:pPr>
            <a:r>
              <a:rPr lang="en"/>
              <a:t>Unstructured Data Analysis</a:t>
            </a:r>
            <a:endParaRPr/>
          </a:p>
          <a:p>
            <a:pPr indent="-342900" lvl="0" marL="457200" rtl="0" algn="l">
              <a:lnSpc>
                <a:spcPct val="200000"/>
              </a:lnSpc>
              <a:spcBef>
                <a:spcPts val="0"/>
              </a:spcBef>
              <a:spcAft>
                <a:spcPts val="0"/>
              </a:spcAft>
              <a:buSzPts val="1800"/>
              <a:buChar char="●"/>
            </a:pPr>
            <a:r>
              <a:rPr lang="en"/>
              <a:t>Keyword Extraction</a:t>
            </a:r>
            <a:endParaRPr/>
          </a:p>
          <a:p>
            <a:pPr indent="-342900" lvl="0" marL="457200" rtl="0" algn="l">
              <a:lnSpc>
                <a:spcPct val="200000"/>
              </a:lnSpc>
              <a:spcBef>
                <a:spcPts val="0"/>
              </a:spcBef>
              <a:spcAft>
                <a:spcPts val="0"/>
              </a:spcAft>
              <a:buSzPts val="1800"/>
              <a:buChar char="●"/>
            </a:pPr>
            <a:r>
              <a:rPr lang="en"/>
              <a:t>Real-World Application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Exploratory Data Analysis (EDA)</a:t>
            </a:r>
            <a:endParaRPr b="1"/>
          </a:p>
        </p:txBody>
      </p:sp>
      <p:sp>
        <p:nvSpPr>
          <p:cNvPr id="88" name="Google Shape;88;p18"/>
          <p:cNvSpPr txBox="1"/>
          <p:nvPr>
            <p:ph idx="1" type="body"/>
          </p:nvPr>
        </p:nvSpPr>
        <p:spPr>
          <a:xfrm>
            <a:off x="311700" y="1152475"/>
            <a:ext cx="38250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Raw </a:t>
            </a:r>
            <a:r>
              <a:rPr lang="en"/>
              <a:t>Unstructured</a:t>
            </a:r>
            <a:r>
              <a:rPr lang="en"/>
              <a:t> Dataset </a:t>
            </a:r>
            <a:endParaRPr/>
          </a:p>
          <a:p>
            <a:pPr indent="-342900" lvl="0" marL="457200" rtl="0" algn="l">
              <a:spcBef>
                <a:spcPts val="1200"/>
              </a:spcBef>
              <a:spcAft>
                <a:spcPts val="0"/>
              </a:spcAft>
              <a:buSzPts val="1800"/>
              <a:buChar char="●"/>
            </a:pPr>
            <a:r>
              <a:rPr lang="en"/>
              <a:t>  </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  </a:t>
            </a:r>
            <a:endParaRPr/>
          </a:p>
          <a:p>
            <a:pPr indent="0" lvl="0" marL="0" rtl="0" algn="l">
              <a:spcBef>
                <a:spcPts val="1200"/>
              </a:spcBef>
              <a:spcAft>
                <a:spcPts val="1200"/>
              </a:spcAft>
              <a:buNone/>
            </a:pPr>
            <a:r>
              <a:t/>
            </a:r>
            <a:endParaRPr/>
          </a:p>
        </p:txBody>
      </p:sp>
      <p:pic>
        <p:nvPicPr>
          <p:cNvPr id="89" name="Google Shape;89;p18"/>
          <p:cNvPicPr preferRelativeResize="0"/>
          <p:nvPr/>
        </p:nvPicPr>
        <p:blipFill>
          <a:blip r:embed="rId3">
            <a:alphaModFix/>
          </a:blip>
          <a:stretch>
            <a:fillRect/>
          </a:stretch>
        </p:blipFill>
        <p:spPr>
          <a:xfrm>
            <a:off x="424600" y="1589850"/>
            <a:ext cx="7690977" cy="2571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EDA: </a:t>
            </a:r>
            <a:r>
              <a:rPr lang="en"/>
              <a:t>Data </a:t>
            </a:r>
            <a:r>
              <a:rPr lang="en"/>
              <a:t>Cleaning</a:t>
            </a:r>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SzPts val="1800"/>
              <a:buAutoNum type="arabicPeriod"/>
            </a:pPr>
            <a:r>
              <a:rPr lang="en"/>
              <a:t>Remove URLs</a:t>
            </a:r>
            <a:endParaRPr/>
          </a:p>
          <a:p>
            <a:pPr indent="-342900" lvl="0" marL="457200" rtl="0" algn="l">
              <a:lnSpc>
                <a:spcPct val="200000"/>
              </a:lnSpc>
              <a:spcBef>
                <a:spcPts val="0"/>
              </a:spcBef>
              <a:spcAft>
                <a:spcPts val="0"/>
              </a:spcAft>
              <a:buSzPts val="1800"/>
              <a:buAutoNum type="arabicPeriod"/>
            </a:pPr>
            <a:r>
              <a:rPr lang="en"/>
              <a:t>Remove special characters and numbers</a:t>
            </a:r>
            <a:endParaRPr/>
          </a:p>
          <a:p>
            <a:pPr indent="-342900" lvl="0" marL="457200" rtl="0" algn="l">
              <a:lnSpc>
                <a:spcPct val="200000"/>
              </a:lnSpc>
              <a:spcBef>
                <a:spcPts val="0"/>
              </a:spcBef>
              <a:spcAft>
                <a:spcPts val="0"/>
              </a:spcAft>
              <a:buSzPts val="1800"/>
              <a:buAutoNum type="arabicPeriod"/>
            </a:pPr>
            <a:r>
              <a:rPr lang="en"/>
              <a:t>Tokenize words</a:t>
            </a:r>
            <a:endParaRPr/>
          </a:p>
          <a:p>
            <a:pPr indent="-342900" lvl="0" marL="457200" rtl="0" algn="l">
              <a:lnSpc>
                <a:spcPct val="200000"/>
              </a:lnSpc>
              <a:spcBef>
                <a:spcPts val="0"/>
              </a:spcBef>
              <a:spcAft>
                <a:spcPts val="0"/>
              </a:spcAft>
              <a:buSzPts val="1800"/>
              <a:buAutoNum type="arabicPeriod"/>
            </a:pPr>
            <a:r>
              <a:rPr lang="en"/>
              <a:t>Remove stopwords</a:t>
            </a:r>
            <a:endParaRPr/>
          </a:p>
          <a:p>
            <a:pPr indent="-342900" lvl="0" marL="457200" rtl="0" algn="l">
              <a:lnSpc>
                <a:spcPct val="200000"/>
              </a:lnSpc>
              <a:spcBef>
                <a:spcPts val="0"/>
              </a:spcBef>
              <a:spcAft>
                <a:spcPts val="0"/>
              </a:spcAft>
              <a:buSzPts val="1800"/>
              <a:buAutoNum type="arabicPeriod"/>
            </a:pPr>
            <a:r>
              <a:rPr lang="en"/>
              <a:t>Lemmatize words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2722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Summary from EDA</a:t>
            </a:r>
            <a:endParaRPr b="1"/>
          </a:p>
        </p:txBody>
      </p:sp>
      <p:sp>
        <p:nvSpPr>
          <p:cNvPr id="101" name="Google Shape;101;p20"/>
          <p:cNvSpPr txBox="1"/>
          <p:nvPr>
            <p:ph idx="1" type="body"/>
          </p:nvPr>
        </p:nvSpPr>
        <p:spPr>
          <a:xfrm>
            <a:off x="311700" y="1152475"/>
            <a:ext cx="8046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2" name="Google Shape;102;p20"/>
          <p:cNvPicPr preferRelativeResize="0"/>
          <p:nvPr/>
        </p:nvPicPr>
        <p:blipFill>
          <a:blip r:embed="rId3">
            <a:alphaModFix/>
          </a:blip>
          <a:stretch>
            <a:fillRect/>
          </a:stretch>
        </p:blipFill>
        <p:spPr>
          <a:xfrm>
            <a:off x="194100" y="1152475"/>
            <a:ext cx="8103427" cy="35300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t>Summary from EDA</a:t>
            </a:r>
            <a:endParaRPr/>
          </a:p>
        </p:txBody>
      </p:sp>
      <p:sp>
        <p:nvSpPr>
          <p:cNvPr id="108" name="Google Shape;108;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 </a:t>
            </a:r>
            <a:endParaRPr/>
          </a:p>
        </p:txBody>
      </p:sp>
      <p:pic>
        <p:nvPicPr>
          <p:cNvPr id="109" name="Google Shape;109;p21"/>
          <p:cNvPicPr preferRelativeResize="0"/>
          <p:nvPr/>
        </p:nvPicPr>
        <p:blipFill>
          <a:blip r:embed="rId3">
            <a:alphaModFix/>
          </a:blip>
          <a:stretch>
            <a:fillRect/>
          </a:stretch>
        </p:blipFill>
        <p:spPr>
          <a:xfrm>
            <a:off x="0" y="1017725"/>
            <a:ext cx="8520598" cy="40369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